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Analytics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 production-grade system for streaming user interaction events, computing rolling aggregates, and broadcasting live updates to React dashboards—all while maintaining data consistency and resilience under load.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0308"/>
            <a:ext cx="482215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&amp; Testing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741658"/>
            <a:ext cx="2923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Synthetic Load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37196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traffic generator simulates realistic user patterns and burst scenarios to validate system performance under load.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3741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Local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237196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Dockerized MongoDB with environment-based config and seed scripts. Simple Make/NPM commands for quick bring-up and smoke tests.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3741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E2E Test Coverage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237196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Assertions on window calculations, reconnection handling, and chart update accuracy ensure production readiness.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836" y="463391"/>
            <a:ext cx="3172420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89836" y="1281232"/>
            <a:ext cx="237934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Requirements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89836" y="1747004"/>
            <a:ext cx="5133618" cy="809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 a resilient real-time analytics pipeline that handles bursty traffic, maintains data consistency, and delivers sub-second latency updates to connected dashboards.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9836" y="2707719"/>
            <a:ext cx="5133618" cy="809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must gracefully recover from disconnects while keeping on-screen visualizations perfectly synchronized with persisted MongoDB data.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077" y="1302306"/>
            <a:ext cx="7905988" cy="7905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3345"/>
            <a:ext cx="46040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Architecture Overview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965603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2049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2700457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Captures user interactions and streams events via WebSocket with automatic reconnection logic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05820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39451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4440674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Validates payloads, computes rolling windows, and broadcasts deltas to subscribed clients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446038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5685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MongoDB Store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180892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Persists raw events and materialized aggregates with optional TTL for historical data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6015"/>
            <a:ext cx="572226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 Ingestion &amp; Transport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498050"/>
            <a:ext cx="4158734" cy="4275415"/>
          </a:xfrm>
          <a:prstGeom prst="roundRect">
            <a:avLst>
              <a:gd name="adj" fmla="val 86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76022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7305" y="295763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717608"/>
            <a:ext cx="34057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Lightweight JSON Schema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213146"/>
            <a:ext cx="36343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Events include timestamp, userId/sessionId, route, action, and metadata fields. Schema validation rejects malformed payloads at ingestion to protect downstream processing.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498050"/>
            <a:ext cx="4158734" cy="4275415"/>
          </a:xfrm>
          <a:prstGeom prst="roundRect">
            <a:avLst>
              <a:gd name="adj" fmla="val 86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7949" y="276022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55" y="2957632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3717608"/>
            <a:ext cx="28566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Dual Transport Modes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4213146"/>
            <a:ext cx="36343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Primary WebSocket ingestion for low-latency streaming with REST fallback for degraded networks. Backpressure mechanisms and message size limits prevent server overload.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498050"/>
            <a:ext cx="4158853" cy="4275415"/>
          </a:xfrm>
          <a:prstGeom prst="roundRect">
            <a:avLst>
              <a:gd name="adj" fmla="val 863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999" y="276022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3404" y="2957632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3717608"/>
            <a:ext cx="33719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Rate Limiting &amp; Protection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4213146"/>
            <a:ext cx="363450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Per-client throttling and batch coalescing to handle noisy clients. Exponential backoff on reconnect prevents thundering herd scenarios during outages.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382" y="604480"/>
            <a:ext cx="6071354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Rolling Aggregates &amp; Broadcast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69382" y="1671280"/>
            <a:ext cx="3120509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Server-Side Windows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9382" y="2278975"/>
            <a:ext cx="6277689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 sliding windows at 1s, 5s, and 60s intervals for event counts, unique users, and throughput rates. Emit only deltas to minimize bandwidth and reduce client-side processing.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9382" y="3531513"/>
            <a:ext cx="6277689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Topic-based WebSocket rooms enable targeted broadcasts—dashboards subscribe only to relevant metric streams, improving efficiency and scalability.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949" y="1698784"/>
            <a:ext cx="6277689" cy="62776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631865"/>
            <a:ext cx="6097786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Visualization with Chart.js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04267" y="1861899"/>
            <a:ext cx="3652838" cy="3119080"/>
          </a:xfrm>
          <a:prstGeom prst="roundRect">
            <a:avLst>
              <a:gd name="adj" fmla="val 469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04267" y="1831419"/>
            <a:ext cx="3652838" cy="121920"/>
          </a:xfrm>
          <a:prstGeom prst="roundRect">
            <a:avLst>
              <a:gd name="adj" fmla="val 282734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517213"/>
            <a:ext cx="689372" cy="689372"/>
          </a:xfrm>
          <a:prstGeom prst="roundRect">
            <a:avLst>
              <a:gd name="adj" fmla="val 132642"/>
            </a:avLst>
          </a:prstGeom>
          <a:solidFill>
            <a:srgbClr val="2D4DF2"/>
          </a:solidFill>
          <a:ln/>
        </p:spPr>
      </p:sp>
      <p:sp>
        <p:nvSpPr>
          <p:cNvPr id="7" name="Text 4"/>
          <p:cNvSpPr/>
          <p:nvPr/>
        </p:nvSpPr>
        <p:spPr>
          <a:xfrm>
            <a:off x="2492812" y="1689497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64538" y="2436376"/>
            <a:ext cx="313229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Chart Components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64538" y="3250049"/>
            <a:ext cx="3132296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 and bar charts with smooth updates, tooltips, and interactive zoom/pan controls for exploring time ranges.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4686895" y="1861899"/>
            <a:ext cx="3652838" cy="3119080"/>
          </a:xfrm>
          <a:prstGeom prst="roundRect">
            <a:avLst>
              <a:gd name="adj" fmla="val 469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86895" y="1831419"/>
            <a:ext cx="3652838" cy="121920"/>
          </a:xfrm>
          <a:prstGeom prst="roundRect">
            <a:avLst>
              <a:gd name="adj" fmla="val 282734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6168628" y="1517213"/>
            <a:ext cx="689372" cy="689372"/>
          </a:xfrm>
          <a:prstGeom prst="roundRect">
            <a:avLst>
              <a:gd name="adj" fmla="val 132642"/>
            </a:avLst>
          </a:prstGeom>
          <a:solidFill>
            <a:srgbClr val="2D4DF2"/>
          </a:solidFill>
          <a:ln/>
        </p:spPr>
      </p:sp>
      <p:sp>
        <p:nvSpPr>
          <p:cNvPr id="13" name="Text 10"/>
          <p:cNvSpPr/>
          <p:nvPr/>
        </p:nvSpPr>
        <p:spPr>
          <a:xfrm>
            <a:off x="6375440" y="1689497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4947166" y="2436376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State Management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947166" y="2912150"/>
            <a:ext cx="3132296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 handling of empty, loading, and error states with debounced UI updates to prevent render thrashing.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4267" y="5555456"/>
            <a:ext cx="7535466" cy="2045851"/>
          </a:xfrm>
          <a:prstGeom prst="roundRect">
            <a:avLst>
              <a:gd name="adj" fmla="val 715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804267" y="5524976"/>
            <a:ext cx="7535466" cy="121920"/>
          </a:xfrm>
          <a:prstGeom prst="roundRect">
            <a:avLst>
              <a:gd name="adj" fmla="val 282734"/>
            </a:avLst>
          </a:prstGeom>
          <a:solidFill>
            <a:srgbClr val="DA33B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27314" y="5210770"/>
            <a:ext cx="689372" cy="689372"/>
          </a:xfrm>
          <a:prstGeom prst="roundRect">
            <a:avLst>
              <a:gd name="adj" fmla="val 132642"/>
            </a:avLst>
          </a:prstGeom>
          <a:solidFill>
            <a:srgbClr val="2D4DF2"/>
          </a:solidFill>
          <a:ln/>
        </p:spPr>
      </p:sp>
      <p:sp>
        <p:nvSpPr>
          <p:cNvPr id="19" name="Text 16"/>
          <p:cNvSpPr/>
          <p:nvPr/>
        </p:nvSpPr>
        <p:spPr>
          <a:xfrm>
            <a:off x="4434126" y="5383054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064538" y="6129933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 Display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1064538" y="6605707"/>
            <a:ext cx="7014924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Active users, events per second, top routes, and error rates—all updating in real-time as data streams in.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4565"/>
            <a:ext cx="532268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Persistence Strategy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32660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02957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883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Raw Event 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37911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MongoDB collection with optional TTL indexes for automatic aging of historical events beyond retention window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32660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702957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883575"/>
            <a:ext cx="31470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Materialized Aggregates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37911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Pre-computed metrics stored in separate collections for fast dashboard initialization and historical queries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56390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940260"/>
            <a:ext cx="6357818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120878"/>
            <a:ext cx="31361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Background Compaction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61641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Scheduled jobs consolidate fine-grained data into hourly/daily rollups, optimizing storage and query performance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56390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940260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120878"/>
            <a:ext cx="32027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Idempotency Guarantees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61641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Client-provided event IDs enable deduplication, ensuring accurate counts even with retries or replay scenarios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1413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Resilience &amp; Accuracy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775704"/>
            <a:ext cx="207335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Connection Recovery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18917"/>
            <a:ext cx="207335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Exponential backoff reconnect with replay-on-reconnect to sync missed events during disconnects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988981" y="2775704"/>
            <a:ext cx="2073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 Ordering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88981" y="3366968"/>
            <a:ext cx="2073354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Session-level sequencing with clock-skew mitigation ensures proper temporal ordering of user actions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653838" y="2775704"/>
            <a:ext cx="21538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Consistency Checks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53838" y="3718917"/>
            <a:ext cx="2153841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Periodic reconciliation between in-memory aggregates and persisted data to detect and correct drift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7790"/>
            <a:ext cx="497883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&amp; Observability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359825"/>
            <a:ext cx="63578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622000"/>
            <a:ext cx="39891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 &amp; Authorization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4117538"/>
            <a:ext cx="58334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JWT-protected WebSocket connections and REST endpoints with CORS/origin validation. All payloads sanitized through schema validation to prevent injection attacks.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359825"/>
            <a:ext cx="63578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033" y="3622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 &amp;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4117538"/>
            <a:ext cx="58334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ingest rate, processing latency, drop counts, and connection states. Structured logging with correlation IDs traces requests across components. Health and readiness endpoints for orchestration.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2025-11-07T16:06:40Z</dcterms:created>
  <dcterms:modified xsi:type="dcterms:W3CDTF">2025-11-07T16:06:40Z</dcterms:modified>
</cp:coreProperties>
</file>